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2" r:id="rId4"/>
    <p:sldId id="256" r:id="rId5"/>
    <p:sldId id="259" r:id="rId6"/>
    <p:sldId id="261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0B82-EC1F-4CCC-A6FE-607E5EB63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54484-9C21-4595-952A-F2FF236BC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3CF8F-AC18-41EB-A722-5A59AD51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EF904-7659-4642-95E4-67101226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4E7A-FA38-4116-BE6C-89A249E8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9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FDB8-0FFB-4B91-8EB6-1328C20F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4D2A9-DC3F-4D6E-8A7B-FDBF1898E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5E75-D702-497E-8B4D-3CEA6603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FCE7-DA25-4489-912D-A6F04819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1F4F2-13F4-4D1E-ADCF-44DEC420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B1DF4-7BEA-4C5E-8F45-A6DA00487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9D38-190C-44E4-8D3B-A2E7CDF6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1F47-7C13-43D4-B64C-893AF0D3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4D481-0962-4388-9E67-E6BDA1EB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63155-C2CD-4963-9677-B7D6003A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5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4CB8-0412-461C-BC89-102AA2EA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7D86-98CC-456A-9749-82726144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9FF2-DE93-447D-B2DA-55A16F30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1E8C-7F2A-41DE-97F6-4F75900A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93F6-119B-46CD-8F1F-6D1557EF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A337-2CC9-4CD9-AD45-889586E8C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FFC17-91A5-40D1-B333-432CD2E0C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88575-1050-4ED9-8BEA-2A5D80A5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C819D-FCEE-4C46-97E0-1BB5133E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536A-7921-4440-900D-8CCF09F3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8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44B0-0D89-437F-9563-8637987C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7B69-9A2D-4EBF-87D6-C8DC4E68B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F0468-59F4-4E4D-8806-241BC5761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1AF8C-57C0-4C17-A97D-FBEFFC93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544C9-A1A6-45A8-9697-3CF51B9A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D106D-6097-4A48-9A6E-F5130F6E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3931-A58D-4817-8260-EB43BEA4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BEA7D-50A0-47E8-BB8F-DCE6AD400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B88D8-FE05-4279-B0A9-20AB0E73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CC451-4800-4355-9CE2-999EDEEB1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5BF48-E4C3-4F0B-AF2F-148F5AE03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54E5B-4BD8-4F34-84DB-0B38B28C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18BBF-33C5-4AD3-95D2-EC9532B3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4BE49-48D5-4B39-843C-34EBEE6A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3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AC2C-409E-43C9-AE56-85002AB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07B3C3-8252-48C9-B9CA-8DC73780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14732-8562-449C-98F7-C43309B0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81A5D-B0F4-4480-9E78-548ADC5E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5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29C65-EAC8-4139-A31C-281A0E79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9EF82-7A48-4085-8182-90DC77B3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217A-63F8-4CE5-825F-739E6A3E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D23A-E906-4666-B630-08E4D8DE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CD413-403C-4E58-81E2-0052EBB01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0F8F0-FF39-4730-A5FE-34F67424D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A7D6E-5920-4104-A2A1-31B94C366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71E50-51ED-438A-9417-35BD4B88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9856F-5555-497C-83EA-D5372524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0586-13BD-47DA-AC86-3326F1C2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E3F61-B2A1-4436-878D-7212A7693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A231E-48B6-4073-9771-D0E002693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E86A-C566-403E-BD31-CEE301C1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F16B8-2EF3-4B41-99E8-9630F4CF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0681D-6301-4BD6-8A92-5AF27E4D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5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28442-20BA-49FB-AFC3-A1D23222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CCF3-8713-4C70-9D24-3690F82F1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78CF4-BCB0-4E5E-953C-8D70A460C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25143-89EC-4C9B-A33B-61108DE1FB07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0E5A4-9FE9-4401-85DF-98F29BC99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2BCE4-AEA3-4F6A-9710-9F5CBF995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D2E5-5467-42D6-AABB-FDFA5ACE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5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e57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caron/pye5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jhu.edu/~misha/MyPapers/SGP06.pdf" TargetMode="External"/><Relationship Id="rId2" Type="http://schemas.openxmlformats.org/officeDocument/2006/relationships/hyperlink" Target="https://www.microsoft.com/en-us/research/blog/manipulating-space-time-mixed-real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gumhold/cgv" TargetMode="External"/><Relationship Id="rId5" Type="http://schemas.openxmlformats.org/officeDocument/2006/relationships/hyperlink" Target="https://www.youtube.com/watch?v=sv6T-tg6RL4&amp;feature=youtu.be" TargetMode="External"/><Relationship Id="rId4" Type="http://schemas.openxmlformats.org/officeDocument/2006/relationships/hyperlink" Target="https://github.com/mkazhdan/PoissonRec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caron/pye57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yzyTUD/vr_pc_processing/blob/master/usage/usage_description.mp4" TargetMode="External"/><Relationship Id="rId3" Type="http://schemas.openxmlformats.org/officeDocument/2006/relationships/hyperlink" Target="https://github.com/CloudCompare/CloudCompare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github.com/yzyTUD/vr_pc_processing/tree/master/scrip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yzyTUD/vr_pc_process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loudstore.zih.tu-dresden.de/index.php/s/oZzgARppgPjgSF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FB6B0E-9ED7-4D83-AE34-46294ABE45CB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33BC-82D3-4B0E-996C-229CE1E7CEAB}"/>
              </a:ext>
            </a:extLst>
          </p:cNvPr>
          <p:cNvSpPr txBox="1"/>
          <p:nvPr/>
        </p:nvSpPr>
        <p:spPr>
          <a:xfrm>
            <a:off x="-2958" y="110956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do we get from the scanner?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1A04C2-47B4-4269-88D2-A345A6D8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5" y="927702"/>
            <a:ext cx="7457267" cy="41947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3E896F-E09D-4638-B58B-632109E698F4}"/>
              </a:ext>
            </a:extLst>
          </p:cNvPr>
          <p:cNvSpPr txBox="1"/>
          <p:nvPr/>
        </p:nvSpPr>
        <p:spPr>
          <a:xfrm>
            <a:off x="7849354" y="2967335"/>
            <a:ext cx="4246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</a:t>
            </a:r>
            <a:r>
              <a:rPr lang="en-US" dirty="0"/>
              <a:t>ubsampled point cloud, in ASCII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opened by any txt editor (if not too large)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26792-8946-4DCE-9AA2-46206CA3820A}"/>
              </a:ext>
            </a:extLst>
          </p:cNvPr>
          <p:cNvSpPr txBox="1"/>
          <p:nvPr/>
        </p:nvSpPr>
        <p:spPr>
          <a:xfrm>
            <a:off x="3304514" y="5546715"/>
            <a:ext cx="8790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Compressed point cloud, contains camera position,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sz="1800" dirty="0"/>
              <a:t>normal are not present for now.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libe57 project provides a reader: </a:t>
            </a:r>
            <a:r>
              <a:rPr lang="en-US" dirty="0">
                <a:hlinkClick r:id="rId3"/>
              </a:rPr>
              <a:t>http://www.libe57.org/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has been ported to a python library: </a:t>
            </a:r>
            <a:r>
              <a:rPr lang="en-US" dirty="0">
                <a:hlinkClick r:id="rId4"/>
              </a:rPr>
              <a:t>https://github.com/davidcaron/pye57</a:t>
            </a:r>
            <a:endParaRPr lang="en-US" dirty="0"/>
          </a:p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A77E84E-9AFF-4AE5-B23E-A3B7C2AFB660}"/>
              </a:ext>
            </a:extLst>
          </p:cNvPr>
          <p:cNvSpPr/>
          <p:nvPr/>
        </p:nvSpPr>
        <p:spPr>
          <a:xfrm>
            <a:off x="1421394" y="5122415"/>
            <a:ext cx="1865014" cy="964127"/>
          </a:xfrm>
          <a:custGeom>
            <a:avLst/>
            <a:gdLst>
              <a:gd name="connsiteX0" fmla="*/ 135063 w 1610778"/>
              <a:gd name="connsiteY0" fmla="*/ 0 h 1061869"/>
              <a:gd name="connsiteX1" fmla="*/ 144117 w 1610778"/>
              <a:gd name="connsiteY1" fmla="*/ 896293 h 1061869"/>
              <a:gd name="connsiteX2" fmla="*/ 1610778 w 1610778"/>
              <a:gd name="connsiteY2" fmla="*/ 1059256 h 106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0778" h="1061869">
                <a:moveTo>
                  <a:pt x="135063" y="0"/>
                </a:moveTo>
                <a:cubicBezTo>
                  <a:pt x="16614" y="359875"/>
                  <a:pt x="-101835" y="719750"/>
                  <a:pt x="144117" y="896293"/>
                </a:cubicBezTo>
                <a:cubicBezTo>
                  <a:pt x="390069" y="1072836"/>
                  <a:pt x="1000423" y="1066046"/>
                  <a:pt x="1610778" y="1059256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0A5702-9D71-4C09-9668-2150C5175165}"/>
              </a:ext>
            </a:extLst>
          </p:cNvPr>
          <p:cNvSpPr/>
          <p:nvPr/>
        </p:nvSpPr>
        <p:spPr>
          <a:xfrm>
            <a:off x="1747319" y="3115296"/>
            <a:ext cx="6102035" cy="1938038"/>
          </a:xfrm>
          <a:custGeom>
            <a:avLst/>
            <a:gdLst>
              <a:gd name="connsiteX0" fmla="*/ 0 w 6165409"/>
              <a:gd name="connsiteY0" fmla="*/ 1791682 h 1938038"/>
              <a:gd name="connsiteX1" fmla="*/ 3032910 w 6165409"/>
              <a:gd name="connsiteY1" fmla="*/ 1791682 h 1938038"/>
              <a:gd name="connsiteX2" fmla="*/ 3603279 w 6165409"/>
              <a:gd name="connsiteY2" fmla="*/ 270700 h 1938038"/>
              <a:gd name="connsiteX3" fmla="*/ 6165409 w 6165409"/>
              <a:gd name="connsiteY3" fmla="*/ 8150 h 193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409" h="1938038">
                <a:moveTo>
                  <a:pt x="0" y="1791682"/>
                </a:moveTo>
                <a:cubicBezTo>
                  <a:pt x="1216182" y="1918430"/>
                  <a:pt x="2432364" y="2045179"/>
                  <a:pt x="3032910" y="1791682"/>
                </a:cubicBezTo>
                <a:cubicBezTo>
                  <a:pt x="3633456" y="1538185"/>
                  <a:pt x="3081196" y="567955"/>
                  <a:pt x="3603279" y="270700"/>
                </a:cubicBezTo>
                <a:cubicBezTo>
                  <a:pt x="4125362" y="-26555"/>
                  <a:pt x="5145385" y="-9203"/>
                  <a:pt x="6165409" y="815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9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49B5-6F4F-4C96-B245-789F0BD6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2D7BB-6AB0-4D79-A64C-9E8347468920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A567D-5DBD-4185-A01D-DFA0F69AC70D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computation of texture coordinates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E73380-2428-4244-8FCC-815474827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78" y="853261"/>
            <a:ext cx="2935594" cy="2405105"/>
          </a:xfrm>
        </p:spPr>
      </p:pic>
      <p:pic>
        <p:nvPicPr>
          <p:cNvPr id="13" name="Picture 12" descr="A close - up of a pool&#10;&#10;Description automatically generated with low confidence">
            <a:extLst>
              <a:ext uri="{FF2B5EF4-FFF2-40B4-BE49-F238E27FC236}">
                <a16:creationId xmlns:a16="http://schemas.microsoft.com/office/drawing/2014/main" id="{D24220A9-9945-4E17-8405-03697C252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0" y="937747"/>
            <a:ext cx="6188672" cy="50011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662B4D-3D79-4977-B9BA-573EC5B5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69" y="3344490"/>
            <a:ext cx="5396674" cy="34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1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3D997-D581-4683-A729-81845ED7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3D17F-9A76-43C8-B98B-8D391411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step:</a:t>
            </a:r>
          </a:p>
          <a:p>
            <a:pPr lvl="1"/>
            <a:r>
              <a:rPr lang="en-US" dirty="0"/>
              <a:t>Compute coordinates </a:t>
            </a:r>
            <a:r>
              <a:rPr lang="en-US" altLang="zh-CN" dirty="0"/>
              <a:t>in human-centered mode</a:t>
            </a:r>
          </a:p>
          <a:p>
            <a:r>
              <a:rPr lang="en-US" dirty="0"/>
              <a:t>Output: textured model that can be load to any obj loader 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8FCCF-C57F-4458-9586-ACEED02E031E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C1506-EC16-4AD2-A334-E379BFA8AA16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computation of texture coordinates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9BE230-94C2-4D66-8477-0A7A47566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33" y="3353451"/>
            <a:ext cx="5436626" cy="12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52B9-350D-49AC-AB8D-EA8B5C98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6475-799D-442E-8A9C-95141070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spatial movement scheme implemented </a:t>
            </a:r>
          </a:p>
          <a:p>
            <a:r>
              <a:rPr lang="en-US" dirty="0"/>
              <a:t>Related to my master thesis: in progress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570C88-D9FC-4C8D-9C7F-8CE018EE5EA3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7B9F1-79D5-49E2-892C-1BC30B24D0A8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Simplification/Fitting </a:t>
            </a:r>
          </a:p>
        </p:txBody>
      </p:sp>
    </p:spTree>
    <p:extLst>
      <p:ext uri="{BB962C8B-B14F-4D97-AF65-F5344CB8AC3E}">
        <p14:creationId xmlns:p14="http://schemas.microsoft.com/office/powerpoint/2010/main" val="57303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65CE-5CEB-4C81-8BA6-C23ED70D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5CB88-00D2-4014-BE45-20A759B7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4EEC8-ED3F-4125-B1EE-B0BE210BA31B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4B197-6FD0-41A7-B8A6-4342DE31C959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Realistic</a:t>
            </a:r>
            <a:r>
              <a:rPr lang="en-US" sz="2400" b="1">
                <a:solidFill>
                  <a:schemeClr val="bg1"/>
                </a:solidFill>
              </a:rPr>
              <a:t>/Material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3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DDF4-2D58-4697-96AB-6E4F2976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29" y="964491"/>
            <a:ext cx="10515600" cy="4351338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https://www.microsoft.com/en-us/research/blog/manipulating-space-time-mixed-reality/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http://www.cs.jhu.edu/~misha/MyPapers/SGP06.pdf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https://github.com/mkazhdan/PoissonRecon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https://www.youtube.com/watch?v=sv6T-tg6RL4&amp;feature=youtu.be</a:t>
            </a:r>
            <a:endParaRPr lang="en-US" sz="2000" dirty="0"/>
          </a:p>
          <a:p>
            <a:r>
              <a:rPr lang="en-US" sz="2000">
                <a:hlinkClick r:id="rId6"/>
              </a:rPr>
              <a:t>https://github.com/sgumhold/cgv</a:t>
            </a:r>
            <a:endParaRPr lang="en-US" sz="2000"/>
          </a:p>
          <a:p>
            <a:endParaRPr lang="en-US" sz="200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0321C-43F6-4B6E-B878-259D98C5BE15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9651C-764C-4680-A5BD-14053C609360}"/>
              </a:ext>
            </a:extLst>
          </p:cNvPr>
          <p:cNvSpPr txBox="1"/>
          <p:nvPr/>
        </p:nvSpPr>
        <p:spPr>
          <a:xfrm>
            <a:off x="-2958" y="110956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Some ideas/useful refernces</a:t>
            </a:r>
          </a:p>
        </p:txBody>
      </p:sp>
    </p:spTree>
    <p:extLst>
      <p:ext uri="{BB962C8B-B14F-4D97-AF65-F5344CB8AC3E}">
        <p14:creationId xmlns:p14="http://schemas.microsoft.com/office/powerpoint/2010/main" val="402118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31B67B49-F4E7-4731-A4E6-C6DF56009E08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5611380-090E-4912-A7FF-15F55E1CAD08}"/>
              </a:ext>
            </a:extLst>
          </p:cNvPr>
          <p:cNvSpPr txBox="1"/>
          <p:nvPr/>
        </p:nvSpPr>
        <p:spPr>
          <a:xfrm>
            <a:off x="-2958" y="110956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do we get from the scanner?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CA1DAB8-F44E-411F-8090-AF7F6523868F}"/>
              </a:ext>
            </a:extLst>
          </p:cNvPr>
          <p:cNvSpPr txBox="1"/>
          <p:nvPr/>
        </p:nvSpPr>
        <p:spPr>
          <a:xfrm>
            <a:off x="535378" y="867918"/>
            <a:ext cx="3136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.e57 file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read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dirty="0" err="1"/>
              <a:t>CloudCompare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cleaned/reconstructed.</a:t>
            </a:r>
            <a:endParaRPr lang="en-US" dirty="0"/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77BC643E-1117-4A5C-96FB-A8EDDBA7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3" y="867918"/>
            <a:ext cx="333375" cy="36195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2A2F05B-3C11-46B7-B822-31D3305E782A}"/>
              </a:ext>
            </a:extLst>
          </p:cNvPr>
          <p:cNvSpPr txBox="1"/>
          <p:nvPr/>
        </p:nvSpPr>
        <p:spPr>
          <a:xfrm>
            <a:off x="6255728" y="867918"/>
            <a:ext cx="36573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normals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computed,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algorithms.</a:t>
            </a:r>
            <a:endParaRPr lang="en-US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611B5C0-24B9-46EB-80DF-5A3DAED8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0293"/>
            <a:ext cx="5607432" cy="421789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CF7399B-ADD9-42B5-B951-9DF40569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04" y="1870293"/>
            <a:ext cx="5607433" cy="42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FB6B0E-9ED7-4D83-AE34-46294ABE45CB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B33BC-82D3-4B0E-996C-229CE1E7CEAB}"/>
              </a:ext>
            </a:extLst>
          </p:cNvPr>
          <p:cNvSpPr txBox="1"/>
          <p:nvPr/>
        </p:nvSpPr>
        <p:spPr>
          <a:xfrm>
            <a:off x="-2958" y="110956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Normal computation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3281C-4EB9-4055-A7BC-1C8D20628A37}"/>
              </a:ext>
            </a:extLst>
          </p:cNvPr>
          <p:cNvSpPr txBox="1"/>
          <p:nvPr/>
        </p:nvSpPr>
        <p:spPr>
          <a:xfrm>
            <a:off x="-27372" y="2045941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.e57 file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06608-4B2C-446F-9540-085AF9378440}"/>
              </a:ext>
            </a:extLst>
          </p:cNvPr>
          <p:cNvSpPr txBox="1"/>
          <p:nvPr/>
        </p:nvSpPr>
        <p:spPr>
          <a:xfrm>
            <a:off x="1210864" y="3353052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list of .txt files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E4566B-BD88-47CC-A6E9-60E5DDE2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18" y="3681985"/>
            <a:ext cx="3905477" cy="31700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77EA9A-8008-4274-AAA7-DD620A838747}"/>
              </a:ext>
            </a:extLst>
          </p:cNvPr>
          <p:cNvSpPr/>
          <p:nvPr/>
        </p:nvSpPr>
        <p:spPr>
          <a:xfrm>
            <a:off x="1920834" y="4932961"/>
            <a:ext cx="1790068" cy="951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4479FD-3108-4110-9457-DCF308EB4D79}"/>
              </a:ext>
            </a:extLst>
          </p:cNvPr>
          <p:cNvSpPr/>
          <p:nvPr/>
        </p:nvSpPr>
        <p:spPr>
          <a:xfrm>
            <a:off x="3781923" y="4932961"/>
            <a:ext cx="1322773" cy="887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8084B-34C1-4348-8448-6E4ED49CAA32}"/>
              </a:ext>
            </a:extLst>
          </p:cNvPr>
          <p:cNvSpPr txBox="1"/>
          <p:nvPr/>
        </p:nvSpPr>
        <p:spPr>
          <a:xfrm>
            <a:off x="6057914" y="5755361"/>
            <a:ext cx="58516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position of the points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D1B7B5-7D16-4EB6-8662-B1850FD73CA7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046522" y="5021739"/>
            <a:ext cx="3011392" cy="872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C839C9-DB30-4FF9-9190-0FA63ACD279B}"/>
              </a:ext>
            </a:extLst>
          </p:cNvPr>
          <p:cNvSpPr txBox="1"/>
          <p:nvPr/>
        </p:nvSpPr>
        <p:spPr>
          <a:xfrm>
            <a:off x="6065525" y="6076999"/>
            <a:ext cx="6147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color of the points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B2CAD4-9437-4F12-AC5F-37BF5686153E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284757" y="5044027"/>
            <a:ext cx="1780768" cy="11714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947581-76FD-404B-83F2-0838D43AA0D1}"/>
              </a:ext>
            </a:extLst>
          </p:cNvPr>
          <p:cNvSpPr txBox="1"/>
          <p:nvPr/>
        </p:nvSpPr>
        <p:spPr>
          <a:xfrm>
            <a:off x="1210864" y="683578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.campose </a:t>
            </a:r>
            <a:r>
              <a:rPr lang="en-US" altLang="zh-CN" sz="1800"/>
              <a:t>file with </a:t>
            </a:r>
            <a:r>
              <a:rPr lang="en-US">
                <a:hlinkClick r:id="rId3"/>
              </a:rPr>
              <a:t>https://github.com/davidcaron/pye57</a:t>
            </a:r>
            <a:r>
              <a:rPr lang="en-US" altLang="zh-CN" sz="1800"/>
              <a:t> </a:t>
            </a:r>
            <a:r>
              <a:rPr lang="en-US" sz="1800"/>
              <a:t> </a:t>
            </a:r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AAF92F-731F-4A07-A89D-5AAB9F72C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322" y="1022718"/>
            <a:ext cx="3807439" cy="23829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C14BE5-BE57-4D2C-BA5A-57D148250D85}"/>
              </a:ext>
            </a:extLst>
          </p:cNvPr>
          <p:cNvCxnSpPr>
            <a:cxnSpLocks/>
          </p:cNvCxnSpPr>
          <p:nvPr/>
        </p:nvCxnSpPr>
        <p:spPr>
          <a:xfrm flipV="1">
            <a:off x="639192" y="1052910"/>
            <a:ext cx="648070" cy="9930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7611C9-C3F4-4D93-9CE8-72D02823474D}"/>
              </a:ext>
            </a:extLst>
          </p:cNvPr>
          <p:cNvCxnSpPr>
            <a:cxnSpLocks/>
          </p:cNvCxnSpPr>
          <p:nvPr/>
        </p:nvCxnSpPr>
        <p:spPr>
          <a:xfrm>
            <a:off x="573384" y="2383351"/>
            <a:ext cx="636148" cy="10222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E74C2C-0F50-4889-8D74-0F57F8554DD7}"/>
              </a:ext>
            </a:extLst>
          </p:cNvPr>
          <p:cNvCxnSpPr>
            <a:cxnSpLocks/>
          </p:cNvCxnSpPr>
          <p:nvPr/>
        </p:nvCxnSpPr>
        <p:spPr>
          <a:xfrm>
            <a:off x="5887245" y="1178252"/>
            <a:ext cx="1978255" cy="258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C75D14-7922-44FB-9BD5-078914C81309}"/>
              </a:ext>
            </a:extLst>
          </p:cNvPr>
          <p:cNvCxnSpPr>
            <a:cxnSpLocks/>
          </p:cNvCxnSpPr>
          <p:nvPr/>
        </p:nvCxnSpPr>
        <p:spPr>
          <a:xfrm flipV="1">
            <a:off x="6020576" y="4133984"/>
            <a:ext cx="1883622" cy="13320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E089EA-09F9-4332-A02A-4CE837A53693}"/>
              </a:ext>
            </a:extLst>
          </p:cNvPr>
          <p:cNvSpPr txBox="1"/>
          <p:nvPr/>
        </p:nvSpPr>
        <p:spPr>
          <a:xfrm>
            <a:off x="7663649" y="3764654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Point clouds with normal</a:t>
            </a:r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C98A076-08C5-4559-A10A-363BAA856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492" y="4240340"/>
            <a:ext cx="3402776" cy="238292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0B12F38-40D1-411E-BDEB-3E8D1713C598}"/>
              </a:ext>
            </a:extLst>
          </p:cNvPr>
          <p:cNvSpPr/>
          <p:nvPr/>
        </p:nvSpPr>
        <p:spPr>
          <a:xfrm>
            <a:off x="8220492" y="5360552"/>
            <a:ext cx="959249" cy="1074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29C613-135C-467F-B8B3-6CDEB10AF8AC}"/>
              </a:ext>
            </a:extLst>
          </p:cNvPr>
          <p:cNvSpPr/>
          <p:nvPr/>
        </p:nvSpPr>
        <p:spPr>
          <a:xfrm>
            <a:off x="9230976" y="5358599"/>
            <a:ext cx="1050705" cy="1074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7351F8-70B7-4866-80EB-33740FE1F923}"/>
              </a:ext>
            </a:extLst>
          </p:cNvPr>
          <p:cNvSpPr/>
          <p:nvPr/>
        </p:nvSpPr>
        <p:spPr>
          <a:xfrm>
            <a:off x="10332916" y="5356916"/>
            <a:ext cx="1155019" cy="1074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0B7B0E-823D-49D5-8FBA-0B5C52FAD599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7510509" y="5414265"/>
            <a:ext cx="709983" cy="4795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F0DE34-5F7E-4B95-8314-0C1182B08547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326109" y="5466024"/>
            <a:ext cx="2430220" cy="74947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78EED25-D1F7-4F1A-8A98-14BDF651D3EB}"/>
              </a:ext>
            </a:extLst>
          </p:cNvPr>
          <p:cNvSpPr txBox="1"/>
          <p:nvPr/>
        </p:nvSpPr>
        <p:spPr>
          <a:xfrm>
            <a:off x="6057914" y="6361267"/>
            <a:ext cx="65073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/>
              <a:t>normal</a:t>
            </a:r>
            <a:r>
              <a:rPr lang="en-US" sz="1200"/>
              <a:t> of the 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8380471-9CA8-4190-ACF6-26681B1EC1BC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7510509" y="5464341"/>
            <a:ext cx="3399917" cy="103211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0CE21E8-3256-4D57-B15E-A21AC21CDEC7}"/>
              </a:ext>
            </a:extLst>
          </p:cNvPr>
          <p:cNvSpPr txBox="1"/>
          <p:nvPr/>
        </p:nvSpPr>
        <p:spPr>
          <a:xfrm>
            <a:off x="8700116" y="2239150"/>
            <a:ext cx="695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Poisson Surface Reconstruction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D463135-20E8-4C02-AA3C-759AA04320A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00" y="388252"/>
            <a:ext cx="3088264" cy="1862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D6AC9A-7C6D-4C29-8B62-A9DAC51BBB16}"/>
              </a:ext>
            </a:extLst>
          </p:cNvPr>
          <p:cNvCxnSpPr>
            <a:cxnSpLocks/>
          </p:cNvCxnSpPr>
          <p:nvPr/>
        </p:nvCxnSpPr>
        <p:spPr>
          <a:xfrm flipV="1">
            <a:off x="11163900" y="2608482"/>
            <a:ext cx="71450" cy="14778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044638-B900-4292-A5F5-A24F656FFAED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893332" y="2261475"/>
            <a:ext cx="6770317" cy="168784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AF2FF82-0BEC-4C50-AC66-8E2657B67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8" y="1754007"/>
            <a:ext cx="333375" cy="3619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072EBF-88E7-4E0C-B65A-6055D9ACB4BD}"/>
              </a:ext>
            </a:extLst>
          </p:cNvPr>
          <p:cNvSpPr txBox="1"/>
          <p:nvPr/>
        </p:nvSpPr>
        <p:spPr>
          <a:xfrm>
            <a:off x="279486" y="6476396"/>
            <a:ext cx="787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CloudCompare</a:t>
            </a:r>
          </a:p>
        </p:txBody>
      </p:sp>
    </p:spTree>
    <p:extLst>
      <p:ext uri="{BB962C8B-B14F-4D97-AF65-F5344CB8AC3E}">
        <p14:creationId xmlns:p14="http://schemas.microsoft.com/office/powerpoint/2010/main" val="39945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1CCB6E-D76E-4CBC-9BCD-17AA58BC3C68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FC2E3-FC51-45CE-9843-889DC4CF58D0}"/>
              </a:ext>
            </a:extLst>
          </p:cNvPr>
          <p:cNvSpPr txBox="1"/>
          <p:nvPr/>
        </p:nvSpPr>
        <p:spPr>
          <a:xfrm>
            <a:off x="180077" y="793028"/>
            <a:ext cx="118960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export .e57 file from the Autodesk Recap</a:t>
            </a:r>
          </a:p>
          <a:p>
            <a:r>
              <a:rPr lang="en-US" sz="2000" dirty="0"/>
              <a:t>2. </a:t>
            </a:r>
            <a:r>
              <a:rPr lang="en-US" altLang="zh-CN" sz="2000" dirty="0"/>
              <a:t>P</a:t>
            </a:r>
            <a:r>
              <a:rPr lang="en-US" sz="2000" dirty="0"/>
              <a:t>ython script</a:t>
            </a:r>
            <a:r>
              <a:rPr lang="en-US" altLang="zh-CN" sz="2000" dirty="0"/>
              <a:t>s(you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them</a:t>
            </a:r>
            <a:r>
              <a:rPr lang="zh-CN" altLang="en-US" sz="2000" dirty="0"/>
              <a:t> </a:t>
            </a:r>
            <a:r>
              <a:rPr lang="en-US" altLang="zh-CN" sz="2000" dirty="0"/>
              <a:t>here:</a:t>
            </a:r>
            <a:r>
              <a:rPr lang="zh-CN" altLang="en-US" sz="2000" dirty="0"/>
              <a:t> </a:t>
            </a:r>
            <a:r>
              <a:rPr lang="en-US" sz="2000" dirty="0">
                <a:hlinkClick r:id="rId2"/>
              </a:rPr>
              <a:t>https://github.com/yzyTUD/vr_pc_processing/tree/master/scripts</a:t>
            </a:r>
            <a:r>
              <a:rPr lang="en-US" altLang="zh-CN" sz="2000" dirty="0"/>
              <a:t>)</a:t>
            </a:r>
            <a:r>
              <a:rPr lang="en-US" sz="2000" dirty="0"/>
              <a:t>  to 	extract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sz="2000" dirty="0"/>
              <a:t>.</a:t>
            </a:r>
            <a:r>
              <a:rPr lang="en-US" sz="2000" dirty="0" err="1"/>
              <a:t>campose</a:t>
            </a:r>
            <a:r>
              <a:rPr lang="en-US" sz="2000" dirty="0"/>
              <a:t> file from .e57 file with  </a:t>
            </a:r>
          </a:p>
          <a:p>
            <a:r>
              <a:rPr lang="en-US" sz="2000" dirty="0"/>
              <a:t>3. use CloudCompare</a:t>
            </a:r>
            <a:r>
              <a:rPr lang="en-US" altLang="zh-CN" sz="2000" dirty="0"/>
              <a:t>(</a:t>
            </a:r>
            <a:r>
              <a:rPr lang="en-US" sz="2000" dirty="0">
                <a:hlinkClick r:id="rId3"/>
              </a:rPr>
              <a:t>https://github.com/CloudCompare/CloudCompare</a:t>
            </a:r>
            <a:r>
              <a:rPr lang="en-US" altLang="zh-CN" sz="2000" dirty="0"/>
              <a:t>)</a:t>
            </a:r>
            <a:r>
              <a:rPr lang="en-US" sz="2000" dirty="0"/>
              <a:t> to </a:t>
            </a:r>
          </a:p>
          <a:p>
            <a:r>
              <a:rPr lang="en-US" sz="2000" dirty="0"/>
              <a:t>	export point clouds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sz="2000" dirty="0"/>
              <a:t>.txt file, which is easier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read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endParaRPr lang="en-US" sz="2000" dirty="0"/>
          </a:p>
          <a:p>
            <a:r>
              <a:rPr lang="en-US" sz="2000" dirty="0"/>
              <a:t>4. read to vr_pc_processing</a:t>
            </a:r>
            <a:r>
              <a:rPr lang="en-US" altLang="zh-CN" sz="2000" dirty="0"/>
              <a:t>(</a:t>
            </a:r>
            <a:r>
              <a:rPr lang="en-US" sz="2000" dirty="0">
                <a:hlinkClick r:id="rId4"/>
              </a:rPr>
              <a:t>https://github.com/yzyTUD/vr_pc_processing</a:t>
            </a:r>
            <a:r>
              <a:rPr lang="en-US" altLang="zh-CN" sz="2000" dirty="0"/>
              <a:t>)</a:t>
            </a:r>
            <a:r>
              <a:rPr lang="en-US" sz="2000" dirty="0"/>
              <a:t> and compute </a:t>
            </a:r>
            <a:r>
              <a:rPr lang="en-US" sz="2000" dirty="0" err="1"/>
              <a:t>normals</a:t>
            </a:r>
            <a:r>
              <a:rPr lang="en-US" sz="2000" dirty="0"/>
              <a:t> </a:t>
            </a:r>
          </a:p>
          <a:p>
            <a:r>
              <a:rPr lang="en-US" sz="2000" dirty="0"/>
              <a:t>5. load data with </a:t>
            </a:r>
            <a:r>
              <a:rPr lang="en-US" sz="2000" dirty="0" err="1"/>
              <a:t>normals</a:t>
            </a:r>
            <a:r>
              <a:rPr lang="en-US" sz="2000" dirty="0"/>
              <a:t> to </a:t>
            </a:r>
            <a:r>
              <a:rPr lang="en-US" sz="2000" dirty="0" err="1"/>
              <a:t>CloudCompare</a:t>
            </a:r>
            <a:r>
              <a:rPr lang="en-US" sz="2000" dirty="0"/>
              <a:t> or MeshLab, reconstruction​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B2676-32C8-411A-8818-81D365F5CEEF}"/>
              </a:ext>
            </a:extLst>
          </p:cNvPr>
          <p:cNvSpPr txBox="1"/>
          <p:nvPr/>
        </p:nvSpPr>
        <p:spPr>
          <a:xfrm>
            <a:off x="0" y="110956"/>
            <a:ext cx="612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Normal computation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7E7AA8-3B1A-4E55-BF32-C34D4C1D6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77" y="3149246"/>
            <a:ext cx="2752431" cy="176793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35EE19-AF5C-4017-A819-8D0003709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129" y="3149245"/>
            <a:ext cx="2124475" cy="34741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35BA8F4-A92D-4128-AE63-A57CB91AF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3648" y="3149245"/>
            <a:ext cx="2857500" cy="1438275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0E77949-DDAF-4283-BFA7-988A44CFD59B}"/>
              </a:ext>
            </a:extLst>
          </p:cNvPr>
          <p:cNvSpPr txBox="1"/>
          <p:nvPr/>
        </p:nvSpPr>
        <p:spPr>
          <a:xfrm>
            <a:off x="5463648" y="4701091"/>
            <a:ext cx="61139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Executable</a:t>
            </a:r>
            <a:r>
              <a:rPr lang="zh-CN" altLang="en-US" sz="1800" dirty="0"/>
              <a:t> </a:t>
            </a:r>
            <a:r>
              <a:rPr lang="en-US" altLang="zh-CN" sz="1800" dirty="0"/>
              <a:t>provided</a:t>
            </a:r>
            <a:r>
              <a:rPr lang="zh-CN" altLang="en-US" sz="1800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exec/</a:t>
            </a:r>
            <a:r>
              <a:rPr lang="zh-CN" altLang="en-US" dirty="0"/>
              <a:t> </a:t>
            </a:r>
            <a:r>
              <a:rPr lang="en-US" altLang="zh-CN"/>
              <a:t>folder</a:t>
            </a:r>
            <a:r>
              <a:rPr lang="zh-CN" altLang="en-US"/>
              <a:t> 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described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dirty="0">
                <a:hlinkClick r:id="rId8"/>
              </a:rPr>
              <a:t>https://github.com/yzyTUD/vr_pc_processing/blob/master/usage/usage_description</a:t>
            </a:r>
            <a:r>
              <a:rPr lang="en-US">
                <a:hlinkClick r:id="rId8"/>
              </a:rPr>
              <a:t>.mp4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[demo]</a:t>
            </a:r>
            <a:endParaRPr lang="en-US" dirty="0"/>
          </a:p>
        </p:txBody>
      </p:sp>
      <p:sp>
        <p:nvSpPr>
          <p:cNvPr id="13" name="Pfeil: nach links gekrümmt 12">
            <a:extLst>
              <a:ext uri="{FF2B5EF4-FFF2-40B4-BE49-F238E27FC236}">
                <a16:creationId xmlns:a16="http://schemas.microsoft.com/office/drawing/2014/main" id="{8117DD85-8A21-4BAD-820A-0825AD4757ED}"/>
              </a:ext>
            </a:extLst>
          </p:cNvPr>
          <p:cNvSpPr/>
          <p:nvPr/>
        </p:nvSpPr>
        <p:spPr>
          <a:xfrm>
            <a:off x="10399256" y="2336733"/>
            <a:ext cx="1358379" cy="258044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9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D4A159-7A98-45F0-8EC3-EBD664686B8B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21582-912C-4916-8909-A9A17BC30B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0641"/>
            <a:ext cx="4655401" cy="344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D5A47-2D65-45AF-A0CF-034E066B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01" y="2320526"/>
            <a:ext cx="5340186" cy="3787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42C561-3A4A-48B4-B3F4-0A89ABF9979F}"/>
              </a:ext>
            </a:extLst>
          </p:cNvPr>
          <p:cNvSpPr txBox="1"/>
          <p:nvPr/>
        </p:nvSpPr>
        <p:spPr>
          <a:xfrm>
            <a:off x="0" y="108265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Some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7D454-B469-4A1C-821E-194F4B951EAA}"/>
              </a:ext>
            </a:extLst>
          </p:cNvPr>
          <p:cNvSpPr txBox="1"/>
          <p:nvPr/>
        </p:nvSpPr>
        <p:spPr>
          <a:xfrm>
            <a:off x="5113492" y="1029549"/>
            <a:ext cx="71709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https://cloudstore.zih.tu-dresden.de/index.php/s/oZzgARppgPjgSFa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generated Mesh[apb-foyer_with_nml_downsampled_with_refl_seg - Cloud] (level 11).obj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[demo]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A2845-423D-4E98-A661-5849AECCB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34" y="4401114"/>
            <a:ext cx="3190767" cy="21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40A47-AE46-45CD-84DC-16DA303A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8" y="1256202"/>
            <a:ext cx="5917294" cy="355994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92A8A4-7B4C-466E-9F42-9E2FDE1FA0B2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16E2E-718A-4EC1-8A58-674E0780B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94" y="1256202"/>
            <a:ext cx="6274706" cy="3559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B08AA-FD11-48CD-A05A-D63C6AAFA7B8}"/>
              </a:ext>
            </a:extLst>
          </p:cNvPr>
          <p:cNvSpPr txBox="1"/>
          <p:nvPr/>
        </p:nvSpPr>
        <p:spPr>
          <a:xfrm>
            <a:off x="-2958" y="110956"/>
            <a:ext cx="6098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Works for 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5DA53-6545-41CE-A30D-9F9D6C344752}"/>
              </a:ext>
            </a:extLst>
          </p:cNvPr>
          <p:cNvSpPr txBox="1"/>
          <p:nvPr/>
        </p:nvSpPr>
        <p:spPr>
          <a:xfrm>
            <a:off x="4662995" y="4816148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“Photorealistic recreation”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87475F-4BC5-4D75-9F62-31E524B61691}"/>
              </a:ext>
            </a:extLst>
          </p:cNvPr>
          <p:cNvSpPr txBox="1"/>
          <p:nvPr/>
        </p:nvSpPr>
        <p:spPr>
          <a:xfrm>
            <a:off x="505150" y="5185480"/>
            <a:ext cx="113644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,Arial,Helvetica,sans-serif"/>
              </a:rPr>
              <a:t>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lean the point clouds with the </a:t>
            </a:r>
            <a:r>
              <a:rPr lang="en-US" sz="1800" b="0" i="0" err="1">
                <a:solidFill>
                  <a:srgbClr val="FF0000"/>
                </a:solidFill>
                <a:effectLst/>
                <a:latin typeface="Calibri,Arial,Helvetica,sans-serif"/>
              </a:rPr>
              <a:t>CloudCompare</a:t>
            </a:r>
            <a:r>
              <a:rPr lang="en-US" sz="1800" b="0" i="0">
                <a:solidFill>
                  <a:srgbClr val="000000"/>
                </a:solidFill>
                <a:effectLst/>
                <a:latin typeface="Calibri,Arial,Helvetica,sans-serif"/>
              </a:rPr>
              <a:t> or other similar software. </a:t>
            </a:r>
            <a:r>
              <a:rPr lang="en-US"/>
              <a:t>[demo]</a:t>
            </a:r>
            <a:endParaRPr lang="en-US" sz="1800" b="0" i="0" dirty="0">
              <a:solidFill>
                <a:srgbClr val="000000"/>
              </a:solidFill>
              <a:effectLst/>
              <a:latin typeface="Calibri,Arial,Helvetica,sans-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,Arial,Helvetica,sans-serif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ry more 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alibri,Arial,Helvetica,sans-serif"/>
              </a:rPr>
              <a:t>reconstruction methods/software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with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the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oriented point cloud (eg. </a:t>
            </a:r>
            <a:r>
              <a:rPr lang="en-US" sz="1800" b="0" i="0">
                <a:solidFill>
                  <a:srgbClr val="000000"/>
                </a:solidFill>
                <a:effectLst/>
                <a:latin typeface="Calibri,Arial,Helvetica,sans-serif"/>
              </a:rPr>
              <a:t>MeshLab). </a:t>
            </a:r>
            <a:r>
              <a:rPr lang="en-US"/>
              <a:t>[demo]</a:t>
            </a:r>
            <a:endParaRPr lang="en-US" sz="1800" b="0" i="0" dirty="0">
              <a:solidFill>
                <a:srgbClr val="000000"/>
              </a:solidFill>
              <a:effectLst/>
              <a:latin typeface="Calibri,Arial,Helvetica,sans-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I</a:t>
            </a:r>
            <a:r>
              <a:rPr lang="en-US" sz="1800" b="0" i="0">
                <a:solidFill>
                  <a:srgbClr val="000000"/>
                </a:solidFill>
                <a:effectLst/>
                <a:latin typeface="Calibri,Arial,Helvetica,sans-serif"/>
              </a:rPr>
              <a:t>mprove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the normal computing 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Calibri,Arial,Helvetica,sans-serif"/>
              </a:rPr>
              <a:t>workflow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, try other normal computing methods/software.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,Arial,Helvetica,sans-serif"/>
              </a:rPr>
              <a:t>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lean the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,Arial,Helvetica,sans-serif"/>
              </a:rPr>
              <a:t>reconstructed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mesh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Calibri,Arial,Helvetica,sans-serif"/>
              </a:rPr>
              <a:t>Render</a:t>
            </a:r>
            <a:r>
              <a:rPr lang="zh-CN" altLang="en-US" dirty="0">
                <a:solidFill>
                  <a:srgbClr val="000000"/>
                </a:solidFill>
                <a:latin typeface="Calibri,Arial,Helvetica,sans-serif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,Arial,Helvetica,sans-serif"/>
              </a:rPr>
              <a:t>the</a:t>
            </a:r>
            <a:r>
              <a:rPr lang="zh-CN" altLang="en-US" dirty="0">
                <a:solidFill>
                  <a:srgbClr val="000000"/>
                </a:solidFill>
                <a:latin typeface="Calibri,Arial,Helvetica,sans-serif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,Arial,Helvetica,sans-serif"/>
              </a:rPr>
              <a:t>reconstructed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mesh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efficiently/in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Calibri,Arial,Helvetica,sans-serif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,Arial,Helvetica,sans-serif"/>
              </a:rPr>
              <a:t>p</a:t>
            </a:r>
            <a:r>
              <a:rPr lang="en-US" sz="1800" dirty="0"/>
              <a:t>hotorealistic</a:t>
            </a:r>
            <a:r>
              <a:rPr lang="zh-CN" altLang="en-US" sz="1800" dirty="0"/>
              <a:t> </a:t>
            </a:r>
            <a:r>
              <a:rPr lang="en-US" altLang="zh-CN" sz="1800" dirty="0"/>
              <a:t>way</a:t>
            </a:r>
            <a:r>
              <a:rPr lang="zh-CN" altLang="en-US" sz="1800" dirty="0"/>
              <a:t> </a:t>
            </a:r>
            <a:r>
              <a:rPr lang="en-US" altLang="zh-CN" sz="1800"/>
              <a:t>in</a:t>
            </a:r>
            <a:r>
              <a:rPr lang="zh-CN" altLang="en-US" sz="1800"/>
              <a:t> </a:t>
            </a:r>
            <a:r>
              <a:rPr lang="en-US" altLang="zh-CN" sz="1800"/>
              <a:t>VR</a:t>
            </a:r>
            <a:r>
              <a:rPr lang="en-US" altLang="zh-CN">
                <a:solidFill>
                  <a:srgbClr val="000000"/>
                </a:solidFill>
                <a:latin typeface="Calibri,Arial,Helvetica,sans-serif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4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AE1FA2-764E-4597-BBD0-00428F870FB1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FEEC7-4FD1-4BC2-AB87-36BC5514CB38}"/>
              </a:ext>
            </a:extLst>
          </p:cNvPr>
          <p:cNvSpPr txBox="1"/>
          <p:nvPr/>
        </p:nvSpPr>
        <p:spPr>
          <a:xfrm>
            <a:off x="461269" y="947237"/>
            <a:ext cx="97214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Missing color information: per vertex shading not enabled in unity by default.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Map the best picture to the best geometry.</a:t>
            </a:r>
          </a:p>
          <a:p>
            <a:r>
              <a:rPr lang="en-US" b="1" dirty="0"/>
              <a:t>Solution: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Enable per vertex shading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not enabled by default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Tried to write a custom obj loader and a custom shader that pass the color directly to fragment shader, but this is a little bit complicated.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Texture coordinates computing and shading with textures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Generate random texture coordinates as a test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Extract panorama pictures from e57 file with python scripts, or from .</a:t>
            </a:r>
            <a:r>
              <a:rPr lang="en-US" b="1" dirty="0" err="1"/>
              <a:t>rcp</a:t>
            </a:r>
            <a:r>
              <a:rPr lang="en-US" b="1" dirty="0"/>
              <a:t> project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Compute correct coordinates with the help of camera positions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747454-9BC9-47AE-90B0-8EFFED784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224" y="4188495"/>
            <a:ext cx="3213467" cy="2614474"/>
          </a:xfrm>
          <a:prstGeom prst="rect">
            <a:avLst/>
          </a:prstGeom>
        </p:spPr>
      </p:pic>
      <p:pic>
        <p:nvPicPr>
          <p:cNvPr id="11" name="Picture 10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EB9CFA0-3E3A-4ECF-A2C2-67E94A4C8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54" y="5700527"/>
            <a:ext cx="1307322" cy="1069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D41B9-B561-45CA-83BB-00EBAA53C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54" y="4425972"/>
            <a:ext cx="1307324" cy="106976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5E36752-8074-421A-8EA0-04B3060CCC54}"/>
              </a:ext>
            </a:extLst>
          </p:cNvPr>
          <p:cNvSpPr/>
          <p:nvPr/>
        </p:nvSpPr>
        <p:spPr>
          <a:xfrm>
            <a:off x="6984251" y="5373928"/>
            <a:ext cx="12339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91A9A-2D60-4827-AE82-A0EF5A75F7ED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computation of texture coordinates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18474B-56CD-4C8E-A7EE-3FAEA291A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9" y="5495732"/>
            <a:ext cx="4603827" cy="10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5555-0346-469C-B890-7B250C4A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F0632429-4B32-45AA-9CEE-4E6649857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5" y="826790"/>
            <a:ext cx="4295472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40F89C-E8C7-4C84-8F24-62FFA4886FEF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D3D00-4658-4534-99D7-D574345A2554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computation of texture coordinates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DC3A0F3-F38F-40A6-A125-F434D33E3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35" y="4257312"/>
            <a:ext cx="8830907" cy="2600688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3FC6178-2582-4B0B-BFF1-94759AE8F7B3}"/>
              </a:ext>
            </a:extLst>
          </p:cNvPr>
          <p:cNvSpPr/>
          <p:nvPr/>
        </p:nvSpPr>
        <p:spPr>
          <a:xfrm rot="17694587">
            <a:off x="1379822" y="4562292"/>
            <a:ext cx="948919" cy="31389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0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091A65-C975-4BBF-8420-7D27E2539FF6}"/>
              </a:ext>
            </a:extLst>
          </p:cNvPr>
          <p:cNvSpPr/>
          <p:nvPr/>
        </p:nvSpPr>
        <p:spPr>
          <a:xfrm>
            <a:off x="0" y="-1"/>
            <a:ext cx="12192000" cy="6835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building, arch&#10;&#10;Description automatically generated">
            <a:extLst>
              <a:ext uri="{FF2B5EF4-FFF2-40B4-BE49-F238E27FC236}">
                <a16:creationId xmlns:a16="http://schemas.microsoft.com/office/drawing/2014/main" id="{C98ADEC6-9BF3-4C1D-9000-0C50AB232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9" y="1441173"/>
            <a:ext cx="3916018" cy="1958009"/>
          </a:xfrm>
          <a:prstGeom prst="rect">
            <a:avLst/>
          </a:prstGeom>
        </p:spPr>
      </p:pic>
      <p:pic>
        <p:nvPicPr>
          <p:cNvPr id="9" name="Picture 8" descr="A picture containing outdoor&#10;&#10;Description automatically generated">
            <a:extLst>
              <a:ext uri="{FF2B5EF4-FFF2-40B4-BE49-F238E27FC236}">
                <a16:creationId xmlns:a16="http://schemas.microsoft.com/office/drawing/2014/main" id="{4AC2A077-7FCC-4336-9105-762A350B0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9" y="1441173"/>
            <a:ext cx="5331713" cy="436659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12BB9F-6CF8-4699-8082-9BAF776980CA}"/>
              </a:ext>
            </a:extLst>
          </p:cNvPr>
          <p:cNvSpPr/>
          <p:nvPr/>
        </p:nvSpPr>
        <p:spPr>
          <a:xfrm rot="1381424">
            <a:off x="4797438" y="2348647"/>
            <a:ext cx="1441905" cy="55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1DA45-CCB2-47F5-8DAE-69B36BC42686}"/>
              </a:ext>
            </a:extLst>
          </p:cNvPr>
          <p:cNvSpPr txBox="1"/>
          <p:nvPr/>
        </p:nvSpPr>
        <p:spPr>
          <a:xfrm>
            <a:off x="-2958" y="110956"/>
            <a:ext cx="96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computation of texture coordinates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1A5D888-9401-4BD6-9FB4-663FE1B41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8" y="3458819"/>
            <a:ext cx="4785466" cy="30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687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Calibri,Arial,Helvetica,sans-serif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zhongyuan yu</dc:creator>
  <cp:lastModifiedBy>zhongyuan yu</cp:lastModifiedBy>
  <cp:revision>115</cp:revision>
  <dcterms:created xsi:type="dcterms:W3CDTF">2021-01-12T23:39:55Z</dcterms:created>
  <dcterms:modified xsi:type="dcterms:W3CDTF">2021-01-20T08:05:41Z</dcterms:modified>
</cp:coreProperties>
</file>